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1" r:id="rId2"/>
    <p:sldId id="321" r:id="rId3"/>
    <p:sldId id="267" r:id="rId4"/>
    <p:sldId id="322" r:id="rId5"/>
    <p:sldId id="266" r:id="rId6"/>
    <p:sldId id="323" r:id="rId7"/>
    <p:sldId id="265" r:id="rId8"/>
    <p:sldId id="271" r:id="rId9"/>
    <p:sldId id="324" r:id="rId10"/>
    <p:sldId id="319" r:id="rId11"/>
    <p:sldId id="320" r:id="rId12"/>
    <p:sldId id="295" r:id="rId13"/>
    <p:sldId id="296" r:id="rId14"/>
    <p:sldId id="297" r:id="rId15"/>
    <p:sldId id="298" r:id="rId16"/>
    <p:sldId id="299" r:id="rId17"/>
    <p:sldId id="301" r:id="rId18"/>
    <p:sldId id="302" r:id="rId19"/>
    <p:sldId id="303" r:id="rId20"/>
    <p:sldId id="312" r:id="rId21"/>
    <p:sldId id="313" r:id="rId22"/>
    <p:sldId id="314" r:id="rId23"/>
    <p:sldId id="315" r:id="rId24"/>
    <p:sldId id="316" r:id="rId25"/>
    <p:sldId id="304" r:id="rId26"/>
  </p:sldIdLst>
  <p:sldSz cx="9144000" cy="6858000" type="screen4x3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936" autoAdjust="0"/>
    <p:restoredTop sz="74224" autoAdjust="0"/>
  </p:normalViewPr>
  <p:slideViewPr>
    <p:cSldViewPr>
      <p:cViewPr varScale="1">
        <p:scale>
          <a:sx n="52" d="100"/>
          <a:sy n="52" d="100"/>
        </p:scale>
        <p:origin x="62" y="5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C9FA53-01E3-42C9-B3CF-D1F8527C92BA}" type="datetimeFigureOut">
              <a:rPr lang="sv-SE" smtClean="0"/>
              <a:t>2023-12-11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7C6F5F-11D6-4607-B77A-E139D3ADE80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4462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Heavy goods, Density Goods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Small volume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High weight in relation to volume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Calculated in kg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Actual weight, gross weight, the weight of the wave register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8318E-AF77-4DB5-9C10-A7F3EC9F1DF3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380962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50620-1906-437D-BF73-4FB3704EA5AE}" type="slidenum">
              <a:rPr lang="sv-SE" smtClean="0"/>
              <a:t>14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010831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15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164507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16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7881804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17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4922028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18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77319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19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0782856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5A964-B196-4E8E-81B5-FE66902DBE32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372771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4FC94-EB7B-4394-AD2A-930D75B8014C}" type="slidenum">
              <a:rPr lang="sv-SE" smtClean="0"/>
              <a:t>21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066235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sz="1600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50620-1906-437D-BF73-4FB3704EA5AE}" type="slidenum">
              <a:rPr lang="sv-SE" smtClean="0"/>
              <a:t>22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88469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4FC94-EB7B-4394-AD2A-930D75B8014C}" type="slidenum">
              <a:rPr lang="sv-SE" smtClean="0"/>
              <a:t>23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21382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200 liters fat = ca 180kg= 720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C6F5F-11D6-4607-B77A-E139D3ADE802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919630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4FC94-EB7B-4394-AD2A-930D75B8014C}" type="slidenum">
              <a:rPr lang="sv-SE" smtClean="0"/>
              <a:t>24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432318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C6F5F-11D6-4607-B77A-E139D3ADE802}" type="slidenum">
              <a:rPr lang="sv-SE" smtClean="0"/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49445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200 liters fat = ca 180kg= 720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C6F5F-11D6-4607-B77A-E139D3ADE802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91963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C6F5F-11D6-4607-B77A-E139D3ADE802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07082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7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160010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C6F5F-11D6-4607-B77A-E139D3ADE802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12683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50620-1906-437D-BF73-4FB3704EA5AE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75221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50620-1906-437D-BF73-4FB3704EA5AE}" type="slidenum">
              <a:rPr lang="sv-SE" smtClean="0"/>
              <a:t>12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67205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50620-1906-437D-BF73-4FB3704EA5AE}" type="slidenum">
              <a:rPr lang="sv-SE" smtClean="0"/>
              <a:t>13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442498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Klicka här för att ändra format på underrubrik i bakgrunden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39C0F-CE83-4C4B-A585-E806AA2706D0}" type="datetimeFigureOut">
              <a:rPr lang="sv-SE" smtClean="0"/>
              <a:t>2023-12-11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65E0C-3115-4B7F-AAED-9B9CFE022CD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52454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39C0F-CE83-4C4B-A585-E806AA2706D0}" type="datetimeFigureOut">
              <a:rPr lang="sv-SE" smtClean="0"/>
              <a:t>2023-12-11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65E0C-3115-4B7F-AAED-9B9CFE022CD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0114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39C0F-CE83-4C4B-A585-E806AA2706D0}" type="datetimeFigureOut">
              <a:rPr lang="sv-SE" smtClean="0"/>
              <a:t>2023-12-11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65E0C-3115-4B7F-AAED-9B9CFE022CD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46621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39C0F-CE83-4C4B-A585-E806AA2706D0}" type="datetimeFigureOut">
              <a:rPr lang="sv-SE" smtClean="0"/>
              <a:t>2023-12-11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65E0C-3115-4B7F-AAED-9B9CFE022CD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97921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39C0F-CE83-4C4B-A585-E806AA2706D0}" type="datetimeFigureOut">
              <a:rPr lang="sv-SE" smtClean="0"/>
              <a:t>2023-12-11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65E0C-3115-4B7F-AAED-9B9CFE022CD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59336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39C0F-CE83-4C4B-A585-E806AA2706D0}" type="datetimeFigureOut">
              <a:rPr lang="sv-SE" smtClean="0"/>
              <a:t>2023-12-11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65E0C-3115-4B7F-AAED-9B9CFE022CD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63354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39C0F-CE83-4C4B-A585-E806AA2706D0}" type="datetimeFigureOut">
              <a:rPr lang="sv-SE" smtClean="0"/>
              <a:t>2023-12-11</a:t>
            </a:fld>
            <a:endParaRPr lang="sv-SE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65E0C-3115-4B7F-AAED-9B9CFE022CD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0510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39C0F-CE83-4C4B-A585-E806AA2706D0}" type="datetimeFigureOut">
              <a:rPr lang="sv-SE" smtClean="0"/>
              <a:t>2023-12-11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65E0C-3115-4B7F-AAED-9B9CFE022CD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36280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39C0F-CE83-4C4B-A585-E806AA2706D0}" type="datetimeFigureOut">
              <a:rPr lang="sv-SE" smtClean="0"/>
              <a:t>2023-12-11</a:t>
            </a:fld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65E0C-3115-4B7F-AAED-9B9CFE022CD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44110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39C0F-CE83-4C4B-A585-E806AA2706D0}" type="datetimeFigureOut">
              <a:rPr lang="sv-SE" smtClean="0"/>
              <a:t>2023-12-11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65E0C-3115-4B7F-AAED-9B9CFE022CD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1956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39C0F-CE83-4C4B-A585-E806AA2706D0}" type="datetimeFigureOut">
              <a:rPr lang="sv-SE" smtClean="0"/>
              <a:t>2023-12-11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65E0C-3115-4B7F-AAED-9B9CFE022CD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65035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39C0F-CE83-4C4B-A585-E806AA2706D0}" type="datetimeFigureOut">
              <a:rPr lang="sv-SE" smtClean="0"/>
              <a:t>2023-12-11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465E0C-3115-4B7F-AAED-9B9CFE022CD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4760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b="1" dirty="0">
                <a:solidFill>
                  <a:schemeClr val="tx2"/>
                </a:solidFill>
              </a:rPr>
              <a:t>Fyllnadsgrad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251520" y="1484784"/>
            <a:ext cx="8229600" cy="4525963"/>
          </a:xfrm>
        </p:spPr>
        <p:txBody>
          <a:bodyPr>
            <a:normAutofit/>
          </a:bodyPr>
          <a:lstStyle/>
          <a:p>
            <a:r>
              <a:rPr lang="sv-SE" dirty="0"/>
              <a:t>Tungt gods, </a:t>
            </a:r>
            <a:r>
              <a:rPr lang="sv-SE" i="1" dirty="0" err="1"/>
              <a:t>density</a:t>
            </a:r>
            <a:r>
              <a:rPr lang="sv-SE" i="1" dirty="0"/>
              <a:t> </a:t>
            </a:r>
            <a:r>
              <a:rPr lang="sv-SE" i="1" dirty="0" err="1"/>
              <a:t>goods</a:t>
            </a:r>
            <a:endParaRPr lang="sv-SE" i="1" dirty="0"/>
          </a:p>
          <a:p>
            <a:pPr lvl="2"/>
            <a:r>
              <a:rPr lang="sv-SE" dirty="0"/>
              <a:t>Liten volym</a:t>
            </a:r>
          </a:p>
          <a:p>
            <a:pPr lvl="2"/>
            <a:r>
              <a:rPr lang="sv-SE" dirty="0"/>
              <a:t>Hög vikt i förhållande till volym</a:t>
            </a:r>
          </a:p>
          <a:p>
            <a:pPr lvl="2"/>
            <a:r>
              <a:rPr lang="sv-SE" dirty="0"/>
              <a:t>Beräknas i kg</a:t>
            </a:r>
          </a:p>
          <a:p>
            <a:pPr lvl="2"/>
            <a:r>
              <a:rPr lang="sv-SE" dirty="0"/>
              <a:t>Verklig vikt, bruttovikt, den vikt vågen registerar</a:t>
            </a:r>
          </a:p>
          <a:p>
            <a:pPr lvl="1"/>
            <a:endParaRPr lang="sv-S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" t="24332" r="-1139" b="16413"/>
          <a:stretch/>
        </p:blipFill>
        <p:spPr bwMode="auto">
          <a:xfrm>
            <a:off x="4427984" y="4319950"/>
            <a:ext cx="3779500" cy="2132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514607"/>
            <a:ext cx="26193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895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0297E3DA-4941-4166-88CE-3A8B8098B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3684407"/>
            <a:ext cx="4081785" cy="3045639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AF7B5E03-D479-4476-B804-BCD839DCD6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43"/>
          <a:stretch/>
        </p:blipFill>
        <p:spPr>
          <a:xfrm>
            <a:off x="4607100" y="2636912"/>
            <a:ext cx="4320000" cy="4093134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629778EF-18EB-4228-A8A4-B85AA9274E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535941"/>
            <a:ext cx="2893059" cy="2893059"/>
          </a:xfrm>
          <a:prstGeom prst="rect">
            <a:avLst/>
          </a:prstGeom>
        </p:spPr>
      </p:pic>
      <p:sp>
        <p:nvSpPr>
          <p:cNvPr id="7" name="Rubrik 1">
            <a:extLst>
              <a:ext uri="{FF2B5EF4-FFF2-40B4-BE49-F238E27FC236}">
                <a16:creationId xmlns:a16="http://schemas.microsoft.com/office/drawing/2014/main" id="{0230F944-3C9A-412A-8121-4935D4A0729D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1">
                <a:solidFill>
                  <a:schemeClr val="tx2"/>
                </a:solidFill>
              </a:rPr>
              <a:t>Pallplats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5904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b="1" dirty="0">
                <a:solidFill>
                  <a:schemeClr val="tx2"/>
                </a:solidFill>
              </a:rPr>
              <a:t>Exempel på Volymomräkning till vikt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10569" y="1124744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sv-SE" dirty="0"/>
          </a:p>
          <a:p>
            <a:r>
              <a:rPr lang="sv-SE" dirty="0"/>
              <a:t>Fraktvikt </a:t>
            </a:r>
            <a:r>
              <a:rPr lang="sv-SE" i="1" dirty="0"/>
              <a:t>– </a:t>
            </a:r>
            <a:r>
              <a:rPr lang="sv-SE" i="1" dirty="0" err="1"/>
              <a:t>Chargeable</a:t>
            </a:r>
            <a:r>
              <a:rPr lang="sv-SE" i="1" dirty="0"/>
              <a:t> </a:t>
            </a:r>
            <a:r>
              <a:rPr lang="sv-SE" i="1" dirty="0" err="1"/>
              <a:t>weight</a:t>
            </a:r>
            <a:r>
              <a:rPr lang="sv-SE" i="1" dirty="0"/>
              <a:t>/</a:t>
            </a:r>
            <a:r>
              <a:rPr lang="sv-SE" i="1" dirty="0" err="1"/>
              <a:t>Paylable</a:t>
            </a:r>
            <a:r>
              <a:rPr lang="sv-SE" i="1" dirty="0"/>
              <a:t> </a:t>
            </a:r>
            <a:r>
              <a:rPr lang="sv-SE" i="1" dirty="0" err="1"/>
              <a:t>weight</a:t>
            </a:r>
            <a:endParaRPr lang="sv-SE" i="1" dirty="0"/>
          </a:p>
          <a:p>
            <a:pPr lvl="1"/>
            <a:r>
              <a:rPr lang="sv-SE" dirty="0"/>
              <a:t>Den vikt som varuägaren betalar transportkostnad för</a:t>
            </a:r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133"/>
          <a:stretch/>
        </p:blipFill>
        <p:spPr bwMode="auto">
          <a:xfrm>
            <a:off x="1475657" y="3356992"/>
            <a:ext cx="4032448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C2F8CD6-8353-43E2-8C84-A1504E0196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14" r="15562"/>
          <a:stretch/>
        </p:blipFill>
        <p:spPr bwMode="auto">
          <a:xfrm>
            <a:off x="6570176" y="3356992"/>
            <a:ext cx="942807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96DEBAA-4FB3-36E3-4630-CE66A3933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29" r="42590"/>
          <a:stretch/>
        </p:blipFill>
        <p:spPr bwMode="auto">
          <a:xfrm>
            <a:off x="5508105" y="3349081"/>
            <a:ext cx="1062071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073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b="1" dirty="0">
                <a:solidFill>
                  <a:schemeClr val="tx2"/>
                </a:solidFill>
              </a:rPr>
              <a:t>Fyllnadsgrad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v-SE" b="1" dirty="0"/>
              <a:t>Hur effektivt lastbärarens lastutrymme nyttjas</a:t>
            </a:r>
          </a:p>
          <a:p>
            <a:r>
              <a:rPr lang="sv-SE" dirty="0"/>
              <a:t>Kombination av </a:t>
            </a:r>
          </a:p>
          <a:p>
            <a:pPr lvl="1"/>
            <a:r>
              <a:rPr lang="sv-SE" dirty="0"/>
              <a:t>Tungt gods med liten volym</a:t>
            </a:r>
          </a:p>
          <a:p>
            <a:pPr lvl="1"/>
            <a:r>
              <a:rPr lang="sv-SE" dirty="0"/>
              <a:t>Lätt gods med liten vikt och stor volym</a:t>
            </a:r>
          </a:p>
          <a:p>
            <a:r>
              <a:rPr lang="sv-SE" dirty="0"/>
              <a:t>Kunden betalar </a:t>
            </a:r>
          </a:p>
          <a:p>
            <a:pPr lvl="1"/>
            <a:r>
              <a:rPr lang="sv-SE" dirty="0"/>
              <a:t>Fraktvikt </a:t>
            </a:r>
            <a:endParaRPr lang="sv-SE" i="1" dirty="0"/>
          </a:p>
          <a:p>
            <a:pPr lvl="1"/>
            <a:r>
              <a:rPr lang="sv-SE" dirty="0"/>
              <a:t>Fyllnadsgrad </a:t>
            </a:r>
            <a:r>
              <a:rPr lang="sv-SE" i="1" dirty="0"/>
              <a:t>– </a:t>
            </a:r>
            <a:r>
              <a:rPr lang="sv-SE" i="1" dirty="0" err="1"/>
              <a:t>Payload</a:t>
            </a:r>
            <a:r>
              <a:rPr lang="sv-SE" i="1" dirty="0"/>
              <a:t> factor</a:t>
            </a:r>
          </a:p>
          <a:p>
            <a:pPr marL="457200" lvl="1" indent="0">
              <a:buNone/>
            </a:pPr>
            <a:endParaRPr lang="sv-SE" dirty="0"/>
          </a:p>
          <a:p>
            <a:pPr lvl="1"/>
            <a:endParaRPr lang="sv-SE" dirty="0"/>
          </a:p>
          <a:p>
            <a:pPr marL="342900" lvl="1" indent="0">
              <a:buNone/>
            </a:pPr>
            <a:r>
              <a:rPr lang="sv-SE" dirty="0"/>
              <a:t>	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7B5F-50F3-48D7-95E0-FFFBCD4F329C}" type="slidenum">
              <a:rPr lang="sv-SE" smtClean="0"/>
              <a:t>12</a:t>
            </a:fld>
            <a:endParaRPr lang="sv-S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0" t="16270" r="8814" b="18195"/>
          <a:stretch/>
        </p:blipFill>
        <p:spPr bwMode="auto">
          <a:xfrm>
            <a:off x="6227277" y="3830859"/>
            <a:ext cx="2518747" cy="1793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8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b="1" dirty="0">
                <a:solidFill>
                  <a:schemeClr val="tx2"/>
                </a:solidFill>
              </a:rPr>
              <a:t>Fyllnadsgrad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/>
              <a:t>Ex Trailer, inrikestrafik</a:t>
            </a:r>
          </a:p>
          <a:p>
            <a:pPr lvl="1"/>
            <a:r>
              <a:rPr lang="sv-SE" dirty="0"/>
              <a:t>Lastvikt (verkligvikt) 26 000kg</a:t>
            </a:r>
          </a:p>
          <a:p>
            <a:pPr lvl="1"/>
            <a:r>
              <a:rPr lang="sv-SE" dirty="0"/>
              <a:t>Inre mått:</a:t>
            </a:r>
            <a:br>
              <a:rPr lang="sv-SE" dirty="0"/>
            </a:br>
            <a:r>
              <a:rPr lang="sv-SE" dirty="0"/>
              <a:t>Höjd: 2,7 m Bredd: 2,48 m Längd: 13,6 m</a:t>
            </a:r>
          </a:p>
          <a:p>
            <a:pPr lvl="1"/>
            <a:r>
              <a:rPr lang="sv-SE" dirty="0"/>
              <a:t>Lastvolym (luft) 2,7 x 2,48 x 13,6 = 91 </a:t>
            </a:r>
            <a:r>
              <a:rPr lang="sv-SE" dirty="0" err="1"/>
              <a:t>cbm</a:t>
            </a:r>
            <a:endParaRPr lang="sv-SE" dirty="0"/>
          </a:p>
          <a:p>
            <a:pPr lvl="2"/>
            <a:r>
              <a:rPr lang="sv-SE" dirty="0"/>
              <a:t>91 x  280kg = 25 480kg fraktvikt</a:t>
            </a:r>
          </a:p>
          <a:p>
            <a:pPr lvl="1"/>
            <a:endParaRPr lang="sv-SE" dirty="0"/>
          </a:p>
          <a:p>
            <a:pPr marL="342900" lvl="1" indent="0">
              <a:buNone/>
            </a:pPr>
            <a:r>
              <a:rPr lang="sv-SE" dirty="0"/>
              <a:t>	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7B5F-50F3-48D7-95E0-FFFBCD4F329C}" type="slidenum">
              <a:rPr lang="sv-SE" smtClean="0"/>
              <a:t>13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0677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Fyllnadsgrad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sv-SE" dirty="0"/>
              <a:t>13,6 m trailer i inrikestrafik</a:t>
            </a:r>
          </a:p>
          <a:p>
            <a:pPr lvl="1"/>
            <a:r>
              <a:rPr lang="sv-SE" dirty="0"/>
              <a:t>33 pll </a:t>
            </a:r>
          </a:p>
          <a:p>
            <a:pPr lvl="1"/>
            <a:r>
              <a:rPr lang="sv-SE" dirty="0"/>
              <a:t>0,5 m höga</a:t>
            </a:r>
          </a:p>
          <a:p>
            <a:pPr lvl="1"/>
            <a:r>
              <a:rPr lang="sv-SE" dirty="0"/>
              <a:t>20 000kg</a:t>
            </a:r>
          </a:p>
          <a:p>
            <a:r>
              <a:rPr lang="sv-SE" dirty="0"/>
              <a:t>Hur mycket volym finns det kvar?</a:t>
            </a:r>
          </a:p>
          <a:p>
            <a:r>
              <a:rPr lang="sv-SE" dirty="0"/>
              <a:t>74,2m3</a:t>
            </a:r>
          </a:p>
          <a:p>
            <a:pPr lvl="1"/>
            <a:r>
              <a:rPr lang="sv-SE" dirty="0"/>
              <a:t>500krt </a:t>
            </a:r>
          </a:p>
          <a:p>
            <a:pPr lvl="1"/>
            <a:r>
              <a:rPr lang="sv-SE" dirty="0"/>
              <a:t>6000kg</a:t>
            </a:r>
          </a:p>
          <a:p>
            <a:pPr lvl="1"/>
            <a:r>
              <a:rPr lang="sv-SE" dirty="0"/>
              <a:t>74,2m3</a:t>
            </a:r>
          </a:p>
          <a:p>
            <a:r>
              <a:rPr lang="sv-SE" dirty="0"/>
              <a:t>Vilken fyllnadsgrad har trailern?</a:t>
            </a:r>
          </a:p>
          <a:p>
            <a:pPr lvl="1"/>
            <a:r>
              <a:rPr lang="sv-SE" dirty="0"/>
              <a:t>20 000kg </a:t>
            </a:r>
          </a:p>
          <a:p>
            <a:pPr lvl="1"/>
            <a:r>
              <a:rPr lang="sv-SE" dirty="0"/>
              <a:t>+ 74,2 m3( x 280kg = 20 776kg)</a:t>
            </a:r>
          </a:p>
          <a:p>
            <a:pPr lvl="1"/>
            <a:r>
              <a:rPr lang="sv-SE" dirty="0"/>
              <a:t>Fyllnadsgraden 40 776kg fraktvikt</a:t>
            </a:r>
          </a:p>
          <a:p>
            <a:r>
              <a:rPr lang="sv-SE" dirty="0"/>
              <a:t>Hur mycket verklig vikt har trailer?</a:t>
            </a:r>
          </a:p>
          <a:p>
            <a:pPr lvl="1"/>
            <a:r>
              <a:rPr lang="sv-SE" dirty="0"/>
              <a:t>20 000kg + 6000kg = 26000kg</a:t>
            </a:r>
          </a:p>
          <a:p>
            <a:pPr lvl="1"/>
            <a:endParaRPr lang="sv-SE" dirty="0"/>
          </a:p>
          <a:p>
            <a:endParaRPr lang="sv-SE" dirty="0"/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7B5F-50F3-48D7-95E0-FFFBCD4F329C}" type="slidenum">
              <a:rPr lang="sv-SE" smtClean="0"/>
              <a:t>14</a:t>
            </a:fld>
            <a:endParaRPr lang="sv-SE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557" y="2091929"/>
            <a:ext cx="2449220" cy="227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710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Volymberäkning och fyllnadsgrad</a:t>
            </a:r>
            <a:endParaRPr lang="sv-SE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718" y="2776481"/>
            <a:ext cx="4942447" cy="1005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031" y="3782407"/>
            <a:ext cx="1545431" cy="425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ktangel 3"/>
          <p:cNvSpPr/>
          <p:nvPr/>
        </p:nvSpPr>
        <p:spPr>
          <a:xfrm>
            <a:off x="2033718" y="3436677"/>
            <a:ext cx="4942447" cy="345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33 pall 20 000kg</a:t>
            </a:r>
          </a:p>
        </p:txBody>
      </p:sp>
    </p:spTree>
    <p:extLst>
      <p:ext uri="{BB962C8B-B14F-4D97-AF65-F5344CB8AC3E}">
        <p14:creationId xmlns:p14="http://schemas.microsoft.com/office/powerpoint/2010/main" val="44361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Volymberäkning och fyllnadsgrad</a:t>
            </a:r>
            <a:endParaRPr lang="sv-SE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3" y="2726922"/>
            <a:ext cx="4974431" cy="1055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031" y="3782407"/>
            <a:ext cx="1545431" cy="425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ktangel 3"/>
          <p:cNvSpPr/>
          <p:nvPr/>
        </p:nvSpPr>
        <p:spPr>
          <a:xfrm>
            <a:off x="1979713" y="3011638"/>
            <a:ext cx="4963768" cy="7560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700" b="1" dirty="0">
                <a:solidFill>
                  <a:schemeClr val="tx1"/>
                </a:solidFill>
              </a:rPr>
              <a:t>500 </a:t>
            </a:r>
            <a:r>
              <a:rPr lang="sv-SE" sz="2700" b="1" dirty="0" err="1">
                <a:solidFill>
                  <a:schemeClr val="tx1"/>
                </a:solidFill>
              </a:rPr>
              <a:t>krt</a:t>
            </a:r>
            <a:r>
              <a:rPr lang="sv-SE" sz="2700" b="1" dirty="0">
                <a:solidFill>
                  <a:schemeClr val="tx1"/>
                </a:solidFill>
              </a:rPr>
              <a:t> 6000kg 74,20 m3</a:t>
            </a:r>
          </a:p>
        </p:txBody>
      </p:sp>
    </p:spTree>
    <p:extLst>
      <p:ext uri="{BB962C8B-B14F-4D97-AF65-F5344CB8AC3E}">
        <p14:creationId xmlns:p14="http://schemas.microsoft.com/office/powerpoint/2010/main" val="141753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Volymberäkning och fyllnadsgrad</a:t>
            </a:r>
            <a:endParaRPr lang="sv-SE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718" y="2776481"/>
            <a:ext cx="4942447" cy="1005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031" y="3782407"/>
            <a:ext cx="1545431" cy="425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ruta 2"/>
          <p:cNvSpPr txBox="1"/>
          <p:nvPr/>
        </p:nvSpPr>
        <p:spPr>
          <a:xfrm>
            <a:off x="2141730" y="4563127"/>
            <a:ext cx="6373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20 000kg / 26 000kg = 76,9 % fyllnadsgrad</a:t>
            </a:r>
          </a:p>
          <a:p>
            <a:r>
              <a:rPr lang="sv-SE" dirty="0"/>
              <a:t>Lastens andel procentuellt av </a:t>
            </a:r>
            <a:r>
              <a:rPr lang="sv-SE" dirty="0" err="1"/>
              <a:t>lastbärarens</a:t>
            </a:r>
            <a:r>
              <a:rPr lang="sv-SE" dirty="0"/>
              <a:t> totala kapacitet i vikt</a:t>
            </a:r>
          </a:p>
        </p:txBody>
      </p:sp>
      <p:sp>
        <p:nvSpPr>
          <p:cNvPr id="4" name="Rektangel 3"/>
          <p:cNvSpPr/>
          <p:nvPr/>
        </p:nvSpPr>
        <p:spPr>
          <a:xfrm>
            <a:off x="2033718" y="3436677"/>
            <a:ext cx="4942447" cy="345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33 pall 20 000kg</a:t>
            </a:r>
          </a:p>
        </p:txBody>
      </p:sp>
    </p:spTree>
    <p:extLst>
      <p:ext uri="{BB962C8B-B14F-4D97-AF65-F5344CB8AC3E}">
        <p14:creationId xmlns:p14="http://schemas.microsoft.com/office/powerpoint/2010/main" val="248700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Volymberäkning och fyllnadsgrad</a:t>
            </a:r>
            <a:endParaRPr lang="sv-SE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3" y="2726922"/>
            <a:ext cx="4974431" cy="1055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031" y="3782407"/>
            <a:ext cx="1545431" cy="425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ktangel 3"/>
          <p:cNvSpPr/>
          <p:nvPr/>
        </p:nvSpPr>
        <p:spPr>
          <a:xfrm>
            <a:off x="1979713" y="3011638"/>
            <a:ext cx="4963768" cy="7560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700" b="1" dirty="0">
                <a:solidFill>
                  <a:schemeClr val="tx1"/>
                </a:solidFill>
              </a:rPr>
              <a:t>500 </a:t>
            </a:r>
            <a:r>
              <a:rPr lang="sv-SE" sz="2700" b="1" dirty="0" err="1">
                <a:solidFill>
                  <a:schemeClr val="tx1"/>
                </a:solidFill>
              </a:rPr>
              <a:t>krt</a:t>
            </a:r>
            <a:r>
              <a:rPr lang="sv-SE" sz="2700" b="1" dirty="0">
                <a:solidFill>
                  <a:schemeClr val="tx1"/>
                </a:solidFill>
              </a:rPr>
              <a:t> 6000kg 74,20 m3</a:t>
            </a:r>
          </a:p>
        </p:txBody>
      </p:sp>
      <p:sp>
        <p:nvSpPr>
          <p:cNvPr id="5" name="textruta 4"/>
          <p:cNvSpPr txBox="1"/>
          <p:nvPr/>
        </p:nvSpPr>
        <p:spPr>
          <a:xfrm>
            <a:off x="2087724" y="4509120"/>
            <a:ext cx="6599076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74,20 / 91 = 81% fyllnadsgrad</a:t>
            </a:r>
          </a:p>
          <a:p>
            <a:r>
              <a:rPr lang="sv-SE" dirty="0"/>
              <a:t>Lastens andel procentuellt av </a:t>
            </a:r>
            <a:r>
              <a:rPr lang="sv-SE" dirty="0" err="1"/>
              <a:t>lastbärarens</a:t>
            </a:r>
            <a:r>
              <a:rPr lang="sv-SE" dirty="0"/>
              <a:t> totala kapacitet i volym</a:t>
            </a:r>
          </a:p>
          <a:p>
            <a:endParaRPr lang="sv-SE" sz="1350" dirty="0"/>
          </a:p>
        </p:txBody>
      </p:sp>
    </p:spTree>
    <p:extLst>
      <p:ext uri="{BB962C8B-B14F-4D97-AF65-F5344CB8AC3E}">
        <p14:creationId xmlns:p14="http://schemas.microsoft.com/office/powerpoint/2010/main" val="426687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Volymberäkning och fyllnadsgrad</a:t>
            </a:r>
            <a:endParaRPr lang="sv-SE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719" y="2780928"/>
            <a:ext cx="4974431" cy="1005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031" y="3782407"/>
            <a:ext cx="1545431" cy="425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ruta 2"/>
          <p:cNvSpPr txBox="1"/>
          <p:nvPr/>
        </p:nvSpPr>
        <p:spPr>
          <a:xfrm>
            <a:off x="2087167" y="4381023"/>
            <a:ext cx="410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76,9 + 81 = 157,9 % fyllnadsgrad</a:t>
            </a:r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1337" y="3375096"/>
            <a:ext cx="4963168" cy="484674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B23EA24E-9BC8-45D1-9AC7-D38E2B5C90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3550" y="2629607"/>
            <a:ext cx="4974767" cy="7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7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Tungt gods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04FA6911-AB4A-5049-6B5F-F2B0D4CDAA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679" t="27795" r="16465" b="5501"/>
          <a:stretch/>
        </p:blipFill>
        <p:spPr>
          <a:xfrm>
            <a:off x="5580112" y="2508436"/>
            <a:ext cx="3034680" cy="3468205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89965B44-F5D9-8C81-87E9-7F8A9B3913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51" t="5119" r="12201" b="5121"/>
          <a:stretch/>
        </p:blipFill>
        <p:spPr>
          <a:xfrm>
            <a:off x="395536" y="2534749"/>
            <a:ext cx="4590556" cy="349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78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väg, lastbil, utomhus, himmel&#10;&#10;Beskrivning genererad med mycket hög exakthet">
            <a:extLst>
              <a:ext uri="{FF2B5EF4-FFF2-40B4-BE49-F238E27FC236}">
                <a16:creationId xmlns:a16="http://schemas.microsoft.com/office/drawing/2014/main" id="{C4E9FD4D-6D07-44A4-B9E9-0D8A1C5AF1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59" r="34320"/>
          <a:stretch/>
        </p:blipFill>
        <p:spPr>
          <a:xfrm>
            <a:off x="20" y="10"/>
            <a:ext cx="3476673" cy="6857990"/>
          </a:xfrm>
          <a:prstGeom prst="rect">
            <a:avLst/>
          </a:prstGeom>
          <a:effectLst/>
        </p:spPr>
      </p:pic>
      <p:cxnSp>
        <p:nvCxnSpPr>
          <p:cNvPr id="15" name="Straight Connector 1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2115117"/>
            <a:ext cx="4732020" cy="0"/>
          </a:xfrm>
          <a:prstGeom prst="line">
            <a:avLst/>
          </a:prstGeom>
          <a:ln>
            <a:solidFill>
              <a:srgbClr val="395E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sv-SE" b="1"/>
              <a:t>Fyllnadsgrad</a:t>
            </a:r>
            <a:endParaRPr lang="sv-SE"/>
          </a:p>
        </p:txBody>
      </p:sp>
      <p:sp>
        <p:nvSpPr>
          <p:cNvPr id="5" name="Platshållare för innehåll 4"/>
          <p:cNvSpPr>
            <a:spLocks noGrp="1"/>
          </p:cNvSpPr>
          <p:nvPr>
            <p:ph idx="1"/>
          </p:nvPr>
        </p:nvSpPr>
        <p:spPr>
          <a:xfrm>
            <a:off x="3724073" y="2438400"/>
            <a:ext cx="5096399" cy="423096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sv-SE" sz="2000" b="1" dirty="0"/>
              <a:t>Vägtransporter i Europa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sv-SE" sz="1700" b="1" dirty="0"/>
              <a:t>Trailer</a:t>
            </a:r>
          </a:p>
          <a:p>
            <a:pPr lvl="1">
              <a:lnSpc>
                <a:spcPct val="90000"/>
              </a:lnSpc>
            </a:pPr>
            <a:r>
              <a:rPr lang="sv-SE" sz="1700" dirty="0"/>
              <a:t>Yttre mått</a:t>
            </a:r>
            <a:br>
              <a:rPr lang="sv-SE" sz="1700" dirty="0"/>
            </a:br>
            <a:r>
              <a:rPr lang="sv-SE" sz="1700" dirty="0"/>
              <a:t>Höjd: 4,0-4,2 m Bredd: 2,55 m Längd: 13,9</a:t>
            </a:r>
            <a:br>
              <a:rPr lang="sv-SE" sz="1700" dirty="0"/>
            </a:br>
            <a:r>
              <a:rPr lang="sv-SE" sz="1700" dirty="0"/>
              <a:t>Inre mått: </a:t>
            </a:r>
          </a:p>
          <a:p>
            <a:pPr lvl="1">
              <a:lnSpc>
                <a:spcPct val="90000"/>
              </a:lnSpc>
            </a:pPr>
            <a:r>
              <a:rPr lang="sv-SE" sz="1700" b="1" dirty="0"/>
              <a:t>Höjd: 2,7  </a:t>
            </a:r>
          </a:p>
          <a:p>
            <a:pPr lvl="1">
              <a:lnSpc>
                <a:spcPct val="90000"/>
              </a:lnSpc>
            </a:pPr>
            <a:r>
              <a:rPr lang="sv-SE" sz="1700" b="1" dirty="0"/>
              <a:t>Bredd: 2,48 m </a:t>
            </a:r>
          </a:p>
          <a:p>
            <a:pPr lvl="1">
              <a:lnSpc>
                <a:spcPct val="90000"/>
              </a:lnSpc>
            </a:pPr>
            <a:r>
              <a:rPr lang="sv-SE" sz="1700" b="1" dirty="0"/>
              <a:t>Längd: 13,6 m</a:t>
            </a:r>
          </a:p>
          <a:p>
            <a:pPr lvl="1">
              <a:lnSpc>
                <a:spcPct val="90000"/>
              </a:lnSpc>
            </a:pPr>
            <a:r>
              <a:rPr lang="sv-SE" sz="1700" b="1" dirty="0"/>
              <a:t>Lastförmåga </a:t>
            </a:r>
            <a:r>
              <a:rPr lang="sv-SE" sz="1700" b="1" dirty="0" err="1"/>
              <a:t>cbm</a:t>
            </a:r>
            <a:r>
              <a:rPr lang="sv-SE" sz="1700" b="1" dirty="0"/>
              <a:t>: 91</a:t>
            </a:r>
          </a:p>
          <a:p>
            <a:pPr lvl="1">
              <a:lnSpc>
                <a:spcPct val="90000"/>
              </a:lnSpc>
            </a:pPr>
            <a:endParaRPr lang="sv-SE" sz="1700" b="1" dirty="0"/>
          </a:p>
          <a:p>
            <a:pPr lvl="1">
              <a:lnSpc>
                <a:spcPct val="90000"/>
              </a:lnSpc>
            </a:pPr>
            <a:r>
              <a:rPr lang="sv-SE" sz="1700" b="1" dirty="0"/>
              <a:t>Tillåten vikt i Europa</a:t>
            </a:r>
          </a:p>
          <a:p>
            <a:pPr lvl="1">
              <a:lnSpc>
                <a:spcPct val="90000"/>
              </a:lnSpc>
            </a:pPr>
            <a:r>
              <a:rPr lang="sv-SE" sz="1700" b="1" dirty="0"/>
              <a:t> 24 000kg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sv-SE" sz="1700" b="1" dirty="0"/>
              <a:t>    </a:t>
            </a:r>
            <a:endParaRPr lang="sv-SE" sz="1700" dirty="0"/>
          </a:p>
        </p:txBody>
      </p:sp>
    </p:spTree>
    <p:extLst>
      <p:ext uri="{BB962C8B-B14F-4D97-AF65-F5344CB8AC3E}">
        <p14:creationId xmlns:p14="http://schemas.microsoft.com/office/powerpoint/2010/main" val="271572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E7CB237-FF02-46DC-B13D-53BA0C5F0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Fyllnadsgrad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E388750-4003-473E-950E-66FDE0E87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sv-SE" sz="2800" dirty="0"/>
              <a:t>13,6 m trailer i Europa trafik</a:t>
            </a:r>
          </a:p>
          <a:p>
            <a:pPr lvl="1"/>
            <a:r>
              <a:rPr lang="sv-SE" sz="2400" dirty="0"/>
              <a:t>33 </a:t>
            </a:r>
            <a:r>
              <a:rPr lang="sv-SE" sz="2400" dirty="0" err="1"/>
              <a:t>pll</a:t>
            </a:r>
            <a:r>
              <a:rPr lang="sv-SE" sz="2400" dirty="0"/>
              <a:t> </a:t>
            </a:r>
          </a:p>
          <a:p>
            <a:pPr lvl="1"/>
            <a:r>
              <a:rPr lang="sv-SE" sz="2400" dirty="0"/>
              <a:t>0,5 m höga</a:t>
            </a:r>
          </a:p>
          <a:p>
            <a:pPr lvl="1"/>
            <a:r>
              <a:rPr lang="sv-SE" sz="2400" dirty="0"/>
              <a:t>20 000kg</a:t>
            </a:r>
          </a:p>
          <a:p>
            <a:r>
              <a:rPr lang="sv-SE" sz="2800" dirty="0"/>
              <a:t>Vilken fyllnadsgrad har </a:t>
            </a:r>
            <a:r>
              <a:rPr lang="sv-SE" sz="2800" dirty="0" err="1"/>
              <a:t>lastbäraren</a:t>
            </a:r>
            <a:r>
              <a:rPr lang="sv-SE" sz="2800" dirty="0"/>
              <a:t>?</a:t>
            </a:r>
          </a:p>
          <a:p>
            <a:endParaRPr lang="sv-SE" dirty="0"/>
          </a:p>
          <a:p>
            <a:endParaRPr lang="sv-SE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083329D-7D26-4EC7-8C98-B6972DDDA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908438"/>
            <a:ext cx="4942447" cy="1005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623910A8-3C3A-4D4F-8DFD-DC866A216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1" y="4914364"/>
            <a:ext cx="1545431" cy="425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46FDE7BC-0ECD-4A62-943F-F1AA1BA1F975}"/>
              </a:ext>
            </a:extLst>
          </p:cNvPr>
          <p:cNvSpPr txBox="1"/>
          <p:nvPr/>
        </p:nvSpPr>
        <p:spPr>
          <a:xfrm>
            <a:off x="251520" y="5126891"/>
            <a:ext cx="5171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/>
              <a:t>Lastens vikt 20 000kg / </a:t>
            </a:r>
            <a:r>
              <a:rPr lang="sv-SE" sz="2400" dirty="0" err="1"/>
              <a:t>Lastbärarens</a:t>
            </a:r>
            <a:r>
              <a:rPr lang="sv-SE" sz="2400" dirty="0"/>
              <a:t> lastkapacitet 24 000kg =</a:t>
            </a:r>
          </a:p>
          <a:p>
            <a:r>
              <a:rPr lang="sv-SE" sz="2400" dirty="0"/>
              <a:t>83% fyllnadsgrad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A21F1931-E2A5-402D-A804-9965FD5094B3}"/>
              </a:ext>
            </a:extLst>
          </p:cNvPr>
          <p:cNvSpPr/>
          <p:nvPr/>
        </p:nvSpPr>
        <p:spPr>
          <a:xfrm>
            <a:off x="3203848" y="4568634"/>
            <a:ext cx="4942447" cy="345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33 pall 20 000kg</a:t>
            </a:r>
          </a:p>
        </p:txBody>
      </p:sp>
    </p:spTree>
    <p:extLst>
      <p:ext uri="{BB962C8B-B14F-4D97-AF65-F5344CB8AC3E}">
        <p14:creationId xmlns:p14="http://schemas.microsoft.com/office/powerpoint/2010/main" val="316290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sv-SE" dirty="0"/>
              <a:t>Fyllnadsgrad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904656"/>
          </a:xfrm>
        </p:spPr>
        <p:txBody>
          <a:bodyPr>
            <a:normAutofit/>
          </a:bodyPr>
          <a:lstStyle/>
          <a:p>
            <a:r>
              <a:rPr lang="sv-SE" dirty="0"/>
              <a:t>Hur mycket volym finns det kvar i </a:t>
            </a:r>
            <a:r>
              <a:rPr lang="sv-SE" dirty="0" err="1"/>
              <a:t>lastbäraren</a:t>
            </a:r>
            <a:r>
              <a:rPr lang="sv-SE" dirty="0"/>
              <a:t>?</a:t>
            </a:r>
          </a:p>
          <a:p>
            <a:r>
              <a:rPr lang="sv-SE" dirty="0"/>
              <a:t>13,6 x 2,48 x 2,2 = 74,2 m3</a:t>
            </a:r>
          </a:p>
          <a:p>
            <a:pPr lvl="1"/>
            <a:r>
              <a:rPr lang="sv-SE" dirty="0"/>
              <a:t>500krt </a:t>
            </a:r>
          </a:p>
          <a:p>
            <a:pPr lvl="1"/>
            <a:r>
              <a:rPr lang="sv-SE" dirty="0"/>
              <a:t>4000kg</a:t>
            </a:r>
          </a:p>
          <a:p>
            <a:pPr lvl="1"/>
            <a:r>
              <a:rPr lang="sv-SE" dirty="0"/>
              <a:t>74,2 m3</a:t>
            </a:r>
          </a:p>
          <a:p>
            <a:pPr lvl="1"/>
            <a:endParaRPr lang="sv-SE" dirty="0"/>
          </a:p>
          <a:p>
            <a:endParaRPr lang="sv-SE" dirty="0"/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A51A8C4-352E-4F67-A2F4-48B77F944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033" y="3201914"/>
            <a:ext cx="4974431" cy="1055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2DD756D4-2BA5-4D76-9AD7-460712146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351" y="4257399"/>
            <a:ext cx="1545431" cy="425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ktangel 6">
            <a:extLst>
              <a:ext uri="{FF2B5EF4-FFF2-40B4-BE49-F238E27FC236}">
                <a16:creationId xmlns:a16="http://schemas.microsoft.com/office/drawing/2014/main" id="{3835FCE9-F324-467F-8BFA-6DB35AC861E7}"/>
              </a:ext>
            </a:extLst>
          </p:cNvPr>
          <p:cNvSpPr/>
          <p:nvPr/>
        </p:nvSpPr>
        <p:spPr>
          <a:xfrm>
            <a:off x="3774033" y="3486630"/>
            <a:ext cx="4946382" cy="7560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700" b="1" dirty="0">
                <a:solidFill>
                  <a:schemeClr val="tx1"/>
                </a:solidFill>
              </a:rPr>
              <a:t>500 </a:t>
            </a:r>
            <a:r>
              <a:rPr lang="sv-SE" sz="2700" b="1" dirty="0" err="1">
                <a:solidFill>
                  <a:schemeClr val="tx1"/>
                </a:solidFill>
              </a:rPr>
              <a:t>krt</a:t>
            </a:r>
            <a:r>
              <a:rPr lang="sv-SE" sz="2700" b="1" dirty="0">
                <a:solidFill>
                  <a:schemeClr val="tx1"/>
                </a:solidFill>
              </a:rPr>
              <a:t> 4000kg 74,20 m3</a:t>
            </a: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2C592BE1-1BCF-411B-86A1-445AB0365CAB}"/>
              </a:ext>
            </a:extLst>
          </p:cNvPr>
          <p:cNvSpPr txBox="1"/>
          <p:nvPr/>
        </p:nvSpPr>
        <p:spPr>
          <a:xfrm>
            <a:off x="755576" y="4620315"/>
            <a:ext cx="4968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/>
              <a:t>Lastens volym 74,2 / </a:t>
            </a:r>
            <a:r>
              <a:rPr lang="sv-SE" sz="2400" dirty="0" err="1"/>
              <a:t>lastbärarens</a:t>
            </a:r>
            <a:r>
              <a:rPr lang="sv-SE" sz="2400" dirty="0"/>
              <a:t> volymkapacitet 91 = </a:t>
            </a:r>
          </a:p>
          <a:p>
            <a:r>
              <a:rPr lang="sv-SE" sz="2400" dirty="0"/>
              <a:t>Fyllnadsgrad 81,5%</a:t>
            </a:r>
          </a:p>
        </p:txBody>
      </p:sp>
    </p:spTree>
    <p:extLst>
      <p:ext uri="{BB962C8B-B14F-4D97-AF65-F5344CB8AC3E}">
        <p14:creationId xmlns:p14="http://schemas.microsoft.com/office/powerpoint/2010/main" val="326576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629989F-5017-4DDC-84C8-43491CACA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Fyllnadsgrad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EC50052-AD7F-4760-AD8C-86D80A6C7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4423"/>
            <a:ext cx="8229600" cy="4525963"/>
          </a:xfrm>
        </p:spPr>
        <p:txBody>
          <a:bodyPr/>
          <a:lstStyle/>
          <a:p>
            <a:r>
              <a:rPr lang="sv-SE" sz="2800" dirty="0"/>
              <a:t>Om godset kombineras</a:t>
            </a:r>
          </a:p>
          <a:p>
            <a:pPr lvl="1"/>
            <a:r>
              <a:rPr lang="sv-SE" sz="2400" dirty="0"/>
              <a:t>20 000kg </a:t>
            </a:r>
          </a:p>
          <a:p>
            <a:pPr lvl="1"/>
            <a:r>
              <a:rPr lang="sv-SE" sz="2400" dirty="0"/>
              <a:t>+ 74,2 m3( x 333kg = 24 708kg)</a:t>
            </a:r>
          </a:p>
          <a:p>
            <a:pPr lvl="1"/>
            <a:r>
              <a:rPr lang="sv-SE" sz="2400" b="1" dirty="0"/>
              <a:t>44 708kg fraktvikt</a:t>
            </a:r>
          </a:p>
          <a:p>
            <a:r>
              <a:rPr lang="sv-SE" sz="2800" dirty="0"/>
              <a:t>Hur mycket verklig vikt har trailer?</a:t>
            </a:r>
          </a:p>
          <a:p>
            <a:pPr lvl="1"/>
            <a:r>
              <a:rPr lang="sv-SE" sz="2400" dirty="0"/>
              <a:t>20 000kg + 4000kg = 24000kg</a:t>
            </a:r>
          </a:p>
          <a:p>
            <a:endParaRPr lang="sv-SE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975EF02-3065-41DD-BD5A-FB458F6CA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952" y="4456893"/>
            <a:ext cx="4974431" cy="1005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4D27D2C8-CEEF-4E98-AF38-AF27A12A7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264" y="5458372"/>
            <a:ext cx="1545431" cy="425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127EBB66-B5B8-4877-91A0-250F551A9664}"/>
              </a:ext>
            </a:extLst>
          </p:cNvPr>
          <p:cNvSpPr txBox="1"/>
          <p:nvPr/>
        </p:nvSpPr>
        <p:spPr>
          <a:xfrm>
            <a:off x="1801388" y="5806879"/>
            <a:ext cx="2484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/>
              <a:t>164% fyllnadsgrad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A85D9AC2-5A73-476B-8438-3CABDFF8F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2570" y="5051061"/>
            <a:ext cx="4963168" cy="484674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E44DE54B-D4E6-4891-9E0F-1A25DC8B2C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4616" y="4365104"/>
            <a:ext cx="4974767" cy="7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95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D459DA4A-CFD6-4156-AC71-296FDB69D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3776188"/>
            <a:ext cx="3038800" cy="2555073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EDB88C52-B878-48D0-A8D8-F9F523ECF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sv-SE"/>
              <a:t>Fyllnadsgrad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6695DAB4-C1E0-4DE1-A4DA-132693B22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sv-SE" dirty="0"/>
              <a:t>Ekonomi</a:t>
            </a:r>
          </a:p>
          <a:p>
            <a:pPr lvl="1"/>
            <a:r>
              <a:rPr lang="sv-SE" dirty="0"/>
              <a:t>Varuägaren</a:t>
            </a:r>
          </a:p>
          <a:p>
            <a:pPr lvl="2"/>
            <a:r>
              <a:rPr lang="sv-SE" dirty="0"/>
              <a:t>Betalar för 83% respektive 81,5%</a:t>
            </a:r>
          </a:p>
          <a:p>
            <a:pPr lvl="1"/>
            <a:r>
              <a:rPr lang="sv-SE" dirty="0"/>
              <a:t>Transportören kan ta ”dubbelt betalt”</a:t>
            </a:r>
          </a:p>
          <a:p>
            <a:r>
              <a:rPr lang="sv-SE" dirty="0"/>
              <a:t>Miljö</a:t>
            </a:r>
          </a:p>
          <a:p>
            <a:pPr lvl="1"/>
            <a:r>
              <a:rPr lang="sv-SE" dirty="0"/>
              <a:t>Ett fordon mindre</a:t>
            </a:r>
          </a:p>
          <a:p>
            <a:r>
              <a:rPr lang="sv-SE" dirty="0"/>
              <a:t>Transportören</a:t>
            </a:r>
          </a:p>
          <a:p>
            <a:pPr lvl="1"/>
            <a:r>
              <a:rPr lang="sv-SE" dirty="0"/>
              <a:t>Involverar båda </a:t>
            </a:r>
            <a:r>
              <a:rPr lang="sv-SE" dirty="0" err="1"/>
              <a:t>varuägarna</a:t>
            </a:r>
            <a:endParaRPr lang="sv-SE" dirty="0"/>
          </a:p>
          <a:p>
            <a:pPr lvl="1"/>
            <a:r>
              <a:rPr lang="sv-SE" dirty="0"/>
              <a:t>Kan sätta ett lägre pris </a:t>
            </a:r>
          </a:p>
          <a:p>
            <a:pPr lvl="2"/>
            <a:r>
              <a:rPr lang="sv-SE" dirty="0"/>
              <a:t>Om </a:t>
            </a:r>
            <a:r>
              <a:rPr lang="sv-SE" dirty="0" err="1"/>
              <a:t>varuägarna</a:t>
            </a:r>
            <a:r>
              <a:rPr lang="sv-SE" dirty="0"/>
              <a:t> är villiga att kombinera </a:t>
            </a:r>
          </a:p>
          <a:p>
            <a:pPr lvl="1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543897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7B43FE4C-400E-454B-A60C-6F58A9FB0A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4" r="502" b="3"/>
          <a:stretch/>
        </p:blipFill>
        <p:spPr>
          <a:xfrm>
            <a:off x="4753737" y="1904281"/>
            <a:ext cx="3805552" cy="4272681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CF936FF-C4A5-4F45-841B-9B734FD4A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sv-SE" dirty="0"/>
              <a:t>Hållbar last-och ruttplanering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716E2D8-3814-49FA-A5B7-EB3715BB1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761613" cy="4351338"/>
          </a:xfrm>
        </p:spPr>
        <p:txBody>
          <a:bodyPr>
            <a:normAutofit/>
          </a:bodyPr>
          <a:lstStyle/>
          <a:p>
            <a:r>
              <a:rPr lang="sv-SE" sz="1700"/>
              <a:t>Logistikföretaget/Speditören</a:t>
            </a:r>
          </a:p>
          <a:p>
            <a:pPr lvl="1"/>
            <a:r>
              <a:rPr lang="sv-SE" sz="1700"/>
              <a:t>Bokningar</a:t>
            </a:r>
          </a:p>
          <a:p>
            <a:pPr lvl="1"/>
            <a:r>
              <a:rPr lang="sv-SE" sz="1700"/>
              <a:t>Hur stor plats tar godset?</a:t>
            </a:r>
          </a:p>
          <a:p>
            <a:pPr lvl="2"/>
            <a:r>
              <a:rPr lang="sv-SE" sz="1700"/>
              <a:t>Cbm, flm ppl?</a:t>
            </a:r>
          </a:p>
          <a:p>
            <a:pPr lvl="1"/>
            <a:r>
              <a:rPr lang="sv-SE" sz="1700"/>
              <a:t>Vilka bokningar ska kombineras?</a:t>
            </a:r>
          </a:p>
          <a:p>
            <a:pPr lvl="2"/>
            <a:r>
              <a:rPr lang="sv-SE" sz="1700"/>
              <a:t>Lastning</a:t>
            </a:r>
          </a:p>
          <a:p>
            <a:pPr lvl="2"/>
            <a:r>
              <a:rPr lang="sv-SE" sz="1700"/>
              <a:t>Geografisk rutt</a:t>
            </a:r>
          </a:p>
          <a:p>
            <a:pPr lvl="2"/>
            <a:r>
              <a:rPr lang="sv-SE" sz="1700"/>
              <a:t>Lossning</a:t>
            </a:r>
          </a:p>
          <a:p>
            <a:pPr lvl="2"/>
            <a:r>
              <a:rPr lang="sv-SE" sz="1700"/>
              <a:t>Geografisk rutt</a:t>
            </a:r>
          </a:p>
          <a:p>
            <a:pPr lvl="2"/>
            <a:endParaRPr lang="sv-SE" sz="1700"/>
          </a:p>
          <a:p>
            <a:pPr lvl="2"/>
            <a:endParaRPr lang="sv-SE" sz="1700"/>
          </a:p>
          <a:p>
            <a:pPr lvl="1"/>
            <a:endParaRPr lang="sv-SE" sz="1700"/>
          </a:p>
        </p:txBody>
      </p:sp>
    </p:spTree>
    <p:extLst>
      <p:ext uri="{BB962C8B-B14F-4D97-AF65-F5344CB8AC3E}">
        <p14:creationId xmlns:p14="http://schemas.microsoft.com/office/powerpoint/2010/main" val="3633749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Tungt gods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76871"/>
            <a:ext cx="4027252" cy="3004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" r="6000"/>
          <a:stretch/>
        </p:blipFill>
        <p:spPr bwMode="auto">
          <a:xfrm>
            <a:off x="4729433" y="2270990"/>
            <a:ext cx="4339216" cy="306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2924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b="1" dirty="0">
                <a:solidFill>
                  <a:schemeClr val="tx2"/>
                </a:solidFill>
              </a:rPr>
              <a:t>Godsvolym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35834" y="1391674"/>
            <a:ext cx="8229600" cy="4525963"/>
          </a:xfrm>
        </p:spPr>
        <p:txBody>
          <a:bodyPr>
            <a:normAutofit/>
          </a:bodyPr>
          <a:lstStyle/>
          <a:p>
            <a:r>
              <a:rPr lang="sv-SE" dirty="0"/>
              <a:t>Volymgods – </a:t>
            </a:r>
            <a:r>
              <a:rPr lang="sv-SE" i="1" dirty="0" err="1"/>
              <a:t>voluminous</a:t>
            </a:r>
            <a:r>
              <a:rPr lang="sv-SE" i="1" dirty="0"/>
              <a:t> </a:t>
            </a:r>
            <a:r>
              <a:rPr lang="sv-SE" i="1" dirty="0" err="1"/>
              <a:t>goods</a:t>
            </a:r>
            <a:endParaRPr lang="sv-SE" i="1" dirty="0"/>
          </a:p>
          <a:p>
            <a:pPr lvl="2"/>
            <a:r>
              <a:rPr lang="sv-SE" dirty="0"/>
              <a:t>Stor volym </a:t>
            </a:r>
          </a:p>
          <a:p>
            <a:pPr lvl="2"/>
            <a:r>
              <a:rPr lang="sv-SE" dirty="0"/>
              <a:t>Liten vikt, i förhållande till volym</a:t>
            </a:r>
          </a:p>
          <a:p>
            <a:pPr lvl="2"/>
            <a:r>
              <a:rPr lang="sv-SE" dirty="0"/>
              <a:t>Överlastningsbart</a:t>
            </a:r>
          </a:p>
          <a:p>
            <a:pPr lvl="3"/>
            <a:r>
              <a:rPr lang="sv-SE" dirty="0"/>
              <a:t>Går att lasta på annat gods</a:t>
            </a:r>
          </a:p>
          <a:p>
            <a:pPr lvl="2"/>
            <a:r>
              <a:rPr lang="sv-SE" dirty="0"/>
              <a:t>Beräknas i kubikmeter (m3)</a:t>
            </a:r>
          </a:p>
          <a:p>
            <a:pPr lvl="3"/>
            <a:r>
              <a:rPr lang="sv-SE" dirty="0"/>
              <a:t>Längd x bredd x höjd</a:t>
            </a:r>
          </a:p>
          <a:p>
            <a:pPr lvl="1"/>
            <a:endParaRPr lang="sv-S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98" y="4581127"/>
            <a:ext cx="175260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581128"/>
            <a:ext cx="3305276" cy="2171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392" y="4581128"/>
            <a:ext cx="2899330" cy="2171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819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Volymgods</a:t>
            </a: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564903"/>
            <a:ext cx="2843632" cy="2129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073" y="2708920"/>
            <a:ext cx="2651362" cy="198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639863"/>
            <a:ext cx="215265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0390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82017"/>
            <a:ext cx="8229600" cy="1143000"/>
          </a:xfrm>
        </p:spPr>
        <p:txBody>
          <a:bodyPr>
            <a:normAutofit/>
          </a:bodyPr>
          <a:lstStyle/>
          <a:p>
            <a:r>
              <a:rPr lang="sv-SE" b="1" dirty="0">
                <a:solidFill>
                  <a:schemeClr val="tx2"/>
                </a:solidFill>
              </a:rPr>
              <a:t>Godsvolym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57200" y="917871"/>
            <a:ext cx="8229600" cy="4525963"/>
          </a:xfrm>
        </p:spPr>
        <p:txBody>
          <a:bodyPr/>
          <a:lstStyle/>
          <a:p>
            <a:r>
              <a:rPr lang="sv-SE" dirty="0"/>
              <a:t>Flakmeter gods - </a:t>
            </a:r>
            <a:r>
              <a:rPr lang="sv-SE" i="1" dirty="0" err="1"/>
              <a:t>loadingmeter</a:t>
            </a:r>
            <a:endParaRPr lang="sv-SE" i="1" dirty="0"/>
          </a:p>
          <a:p>
            <a:pPr lvl="2"/>
            <a:r>
              <a:rPr lang="sv-SE" dirty="0"/>
              <a:t>Gods som kräver golvyta </a:t>
            </a:r>
          </a:p>
          <a:p>
            <a:pPr lvl="2"/>
            <a:r>
              <a:rPr lang="sv-SE" dirty="0"/>
              <a:t>Gods som inte kan staplas</a:t>
            </a:r>
          </a:p>
          <a:p>
            <a:pPr lvl="2"/>
            <a:r>
              <a:rPr lang="sv-SE" dirty="0"/>
              <a:t>Gods som inte har standardmått</a:t>
            </a:r>
          </a:p>
          <a:p>
            <a:pPr lvl="2"/>
            <a:r>
              <a:rPr lang="sv-SE" dirty="0"/>
              <a:t>Varuägaren betalar för hela lastutrymmet</a:t>
            </a:r>
          </a:p>
          <a:p>
            <a:pPr lvl="3"/>
            <a:r>
              <a:rPr lang="sv-SE" dirty="0"/>
              <a:t>Även ”luftutrymmet”</a:t>
            </a:r>
          </a:p>
          <a:p>
            <a:pPr lvl="2"/>
            <a:r>
              <a:rPr lang="sv-SE" dirty="0"/>
              <a:t>Längdmeter på flaket med lastutrymmets fulla bredd och höjd</a:t>
            </a:r>
          </a:p>
          <a:p>
            <a:endParaRPr lang="sv-SE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437112"/>
            <a:ext cx="2880320" cy="215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3DC7D8BA-BD30-484E-89D7-58D12FEB69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40" t="14015" r="32458" b="7665"/>
          <a:stretch/>
        </p:blipFill>
        <p:spPr>
          <a:xfrm>
            <a:off x="3376997" y="4111686"/>
            <a:ext cx="2448272" cy="2664296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8E7E43AD-EC3D-4832-8851-199002E59F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59" t="2414"/>
          <a:stretch/>
        </p:blipFill>
        <p:spPr>
          <a:xfrm>
            <a:off x="5841641" y="4170125"/>
            <a:ext cx="3159773" cy="254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36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b="1" dirty="0">
                <a:solidFill>
                  <a:schemeClr val="tx2"/>
                </a:solidFill>
              </a:rPr>
              <a:t>Flakmetergods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5" y="2132856"/>
            <a:ext cx="3967991" cy="2975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5476" r="5357" b="27857"/>
          <a:stretch/>
        </p:blipFill>
        <p:spPr bwMode="auto">
          <a:xfrm>
            <a:off x="107504" y="2060848"/>
            <a:ext cx="4724400" cy="304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9159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Pallplats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81411" y="1052736"/>
            <a:ext cx="8229600" cy="4525963"/>
          </a:xfrm>
        </p:spPr>
        <p:txBody>
          <a:bodyPr/>
          <a:lstStyle/>
          <a:p>
            <a:r>
              <a:rPr lang="sv-SE" dirty="0"/>
              <a:t>Kunden betalar för </a:t>
            </a:r>
          </a:p>
          <a:p>
            <a:pPr lvl="1"/>
            <a:r>
              <a:rPr lang="sv-SE" dirty="0"/>
              <a:t>Golvytan för pallen 1,20 x 0,8</a:t>
            </a:r>
          </a:p>
          <a:p>
            <a:pPr lvl="1"/>
            <a:r>
              <a:rPr lang="sv-SE" dirty="0"/>
              <a:t>Hela utrymmet från golv till tak</a:t>
            </a:r>
          </a:p>
          <a:p>
            <a:pPr lvl="1"/>
            <a:r>
              <a:rPr lang="sv-SE" dirty="0"/>
              <a:t>1 </a:t>
            </a:r>
            <a:r>
              <a:rPr lang="sv-SE" dirty="0" err="1"/>
              <a:t>ppl</a:t>
            </a:r>
            <a:r>
              <a:rPr lang="sv-SE" dirty="0"/>
              <a:t> = 0,4 </a:t>
            </a:r>
            <a:r>
              <a:rPr lang="sv-SE" dirty="0" err="1"/>
              <a:t>flm</a:t>
            </a:r>
            <a:r>
              <a:rPr lang="sv-SE" dirty="0"/>
              <a:t> (1,20 x 0,8/2,4)</a:t>
            </a:r>
          </a:p>
          <a:p>
            <a:pPr lvl="1"/>
            <a:endParaRPr lang="sv-SE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24" y="3459155"/>
            <a:ext cx="8066087" cy="305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892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Pallplats</a:t>
            </a:r>
            <a:endParaRPr lang="sv-SE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843" y="4267365"/>
            <a:ext cx="4371942" cy="2185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latshållare för innehåll 6">
            <a:extLst>
              <a:ext uri="{FF2B5EF4-FFF2-40B4-BE49-F238E27FC236}">
                <a16:creationId xmlns:a16="http://schemas.microsoft.com/office/drawing/2014/main" id="{6FBE1B84-53E9-4D85-AE89-78A9B2B1D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83968" y="1559929"/>
            <a:ext cx="4557713" cy="2565145"/>
          </a:xfrm>
          <a:prstGeom prst="rect">
            <a:avLst/>
          </a:prstGeom>
        </p:spPr>
      </p:pic>
      <p:pic>
        <p:nvPicPr>
          <p:cNvPr id="3" name="Bildobjekt 2">
            <a:extLst>
              <a:ext uri="{FF2B5EF4-FFF2-40B4-BE49-F238E27FC236}">
                <a16:creationId xmlns:a16="http://schemas.microsoft.com/office/drawing/2014/main" id="{2D9CBB09-15A0-4282-CE93-1DED2EACA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13" y="2842502"/>
            <a:ext cx="3563888" cy="33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68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4487</TotalTime>
  <Words>644</Words>
  <Application>Microsoft Office PowerPoint</Application>
  <PresentationFormat>On-screen Show (4:3)</PresentationFormat>
  <Paragraphs>179</Paragraphs>
  <Slides>25</Slides>
  <Notes>21</Notes>
  <HiddenSlides>5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Office-tema</vt:lpstr>
      <vt:lpstr>Fyllnadsgrad</vt:lpstr>
      <vt:lpstr>Tungt gods</vt:lpstr>
      <vt:lpstr>Tungt gods</vt:lpstr>
      <vt:lpstr>Godsvolym</vt:lpstr>
      <vt:lpstr>Volymgods</vt:lpstr>
      <vt:lpstr>Godsvolym</vt:lpstr>
      <vt:lpstr>Flakmetergods</vt:lpstr>
      <vt:lpstr>Pallplats</vt:lpstr>
      <vt:lpstr>Pallplats</vt:lpstr>
      <vt:lpstr>PowerPoint Presentation</vt:lpstr>
      <vt:lpstr>Exempel på Volymomräkning till vikt</vt:lpstr>
      <vt:lpstr>Fyllnadsgrad</vt:lpstr>
      <vt:lpstr>Fyllnadsgrad</vt:lpstr>
      <vt:lpstr>Fyllnadsgrad</vt:lpstr>
      <vt:lpstr>Volymberäkning och fyllnadsgrad</vt:lpstr>
      <vt:lpstr>Volymberäkning och fyllnadsgrad</vt:lpstr>
      <vt:lpstr>Volymberäkning och fyllnadsgrad</vt:lpstr>
      <vt:lpstr>Volymberäkning och fyllnadsgrad</vt:lpstr>
      <vt:lpstr>Volymberäkning och fyllnadsgrad</vt:lpstr>
      <vt:lpstr>Fyllnadsgrad</vt:lpstr>
      <vt:lpstr>Fyllnadsgrad</vt:lpstr>
      <vt:lpstr>Fyllnadsgrad</vt:lpstr>
      <vt:lpstr>Fyllnadsgrad</vt:lpstr>
      <vt:lpstr>Fyllnadsgrad</vt:lpstr>
      <vt:lpstr>Hållbar last-och ruttplanering</vt:lpstr>
    </vt:vector>
  </TitlesOfParts>
  <Company>Trollhättans Stad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Lisbeth Wessberg Ledner</dc:creator>
  <cp:lastModifiedBy>Xingrong Zong</cp:lastModifiedBy>
  <cp:revision>62</cp:revision>
  <cp:lastPrinted>2020-12-08T19:41:46Z</cp:lastPrinted>
  <dcterms:created xsi:type="dcterms:W3CDTF">2015-01-27T15:43:14Z</dcterms:created>
  <dcterms:modified xsi:type="dcterms:W3CDTF">2023-12-12T01:43:24Z</dcterms:modified>
</cp:coreProperties>
</file>